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51C86-731A-48B0-9818-B63BB7BB37F7}" type="datetimeFigureOut">
              <a:rPr lang="es-ES" smtClean="0"/>
              <a:t>17/09/2025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33F42-CC88-4116-B6DE-B433ACB863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0552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683446-2EFF-4250-BE93-5D242C31E228}" type="slidenum">
              <a:rPr kumimoji="0" lang="es-E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927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4F0F0-F10A-41E4-BE5F-46333547F4F6}" type="datetime1">
              <a:rPr lang="es-ES" smtClean="0"/>
              <a:t>17/09/2025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236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0B26-0613-422E-A7A4-D50401A6B36B}" type="datetime1">
              <a:rPr lang="es-ES" smtClean="0"/>
              <a:t>17/09/2025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1495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C7B1D-72A2-4700-A159-3E3BF5D368B4}" type="datetime1">
              <a:rPr lang="es-ES" smtClean="0"/>
              <a:t>17/09/2025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6054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295400" y="42926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320800" y="6248400"/>
            <a:ext cx="2540000" cy="4572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 i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144000" y="6248400"/>
            <a:ext cx="2540000" cy="457200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5D4535-2048-41AA-9BFB-EDD679584F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915551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1320-12B2-4D1A-93B4-B92E3749E898}" type="datetime1">
              <a:rPr lang="es-ES" smtClean="0"/>
              <a:t>17/09/2025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45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63D0-15E7-4261-B184-8E4E0B425F9D}" type="datetime1">
              <a:rPr lang="es-ES" smtClean="0"/>
              <a:t>17/09/2025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290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8021D-20DD-464F-9307-755BE2B60331}" type="datetime1">
              <a:rPr lang="es-ES" smtClean="0"/>
              <a:t>17/09/2025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944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64B28-4B7A-4E1B-A0F5-6B0A905F6B1B}" type="datetime1">
              <a:rPr lang="es-ES" smtClean="0"/>
              <a:t>17/09/2025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02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24D71-6D51-4470-A153-D9C44AE1E967}" type="datetime1">
              <a:rPr lang="es-ES" smtClean="0"/>
              <a:t>17/09/2025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639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47657-875F-48D8-9560-C16EA0C8AFB7}" type="datetime1">
              <a:rPr lang="es-ES" smtClean="0"/>
              <a:t>17/09/2025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8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DC-7213-4C90-BB09-CCB4EABD8843}" type="datetime1">
              <a:rPr lang="es-ES" smtClean="0"/>
              <a:t>17/09/2025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324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7C633-CBB1-4802-935B-91F1A49D25BB}" type="datetime1">
              <a:rPr lang="es-ES" smtClean="0"/>
              <a:t>17/09/2025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3472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95D3E-8F81-4D50-927F-E5ACDD080218}" type="datetime1">
              <a:rPr lang="es-ES" smtClean="0"/>
              <a:t>17/09/2025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Fundación Parque Científico y Tecnológico de Castilla-La Mancha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E38DB-5DAF-4BD8-BE51-07FD1CF6C92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3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81200" y="344528"/>
            <a:ext cx="8229600" cy="422295"/>
          </a:xfrm>
        </p:spPr>
        <p:txBody>
          <a:bodyPr>
            <a:normAutofit fontScale="90000"/>
          </a:bodyPr>
          <a:lstStyle/>
          <a:p>
            <a:r>
              <a:rPr lang="es-ES" sz="2800" dirty="0">
                <a:solidFill>
                  <a:schemeClr val="accent5">
                    <a:lumMod val="75000"/>
                  </a:schemeClr>
                </a:solidFill>
                <a:latin typeface="Book Antiqua" panose="02040602050305030304" pitchFamily="18" charset="0"/>
              </a:rPr>
              <a:t>ORGANIGRAMA PCTCLM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43672" y="6372251"/>
            <a:ext cx="5112568" cy="365125"/>
          </a:xfrm>
        </p:spPr>
        <p:txBody>
          <a:bodyPr/>
          <a:lstStyle/>
          <a:p>
            <a:r>
              <a:rPr lang="es-ES" dirty="0">
                <a:solidFill>
                  <a:prstClr val="black">
                    <a:tint val="75000"/>
                  </a:prstClr>
                </a:solidFill>
                <a:latin typeface="Book Antiqua" panose="02040602050305030304" pitchFamily="18" charset="0"/>
              </a:rPr>
              <a:t>Fundación Parque Científico y Tecnológico de Castilla-La Mancha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3" y="6237312"/>
            <a:ext cx="1622425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E38DB-5DAF-4BD8-BE51-07FD1CF6C92C}" type="slidenum">
              <a:rPr lang="es-E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s-E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5200273" y="2083897"/>
            <a:ext cx="1483700" cy="5788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s-ES" sz="1100" b="1" dirty="0">
                <a:solidFill>
                  <a:prstClr val="black"/>
                </a:solidFill>
                <a:latin typeface="Calibri"/>
              </a:rPr>
              <a:t>DIRECCIÓN</a:t>
            </a:r>
          </a:p>
          <a:p>
            <a:pPr algn="ctr">
              <a:defRPr/>
            </a:pPr>
            <a:r>
              <a:rPr lang="es-ES" sz="1100" kern="0" dirty="0">
                <a:solidFill>
                  <a:srgbClr val="EAEAEA"/>
                </a:solidFill>
                <a:latin typeface="Tahoma"/>
              </a:rPr>
              <a:t>Agustín Moreno </a:t>
            </a:r>
          </a:p>
          <a:p>
            <a:pPr algn="ctr">
              <a:defRPr/>
            </a:pPr>
            <a:r>
              <a:rPr lang="es-ES" sz="1100" kern="0" dirty="0">
                <a:solidFill>
                  <a:srgbClr val="EAEAEA"/>
                </a:solidFill>
                <a:latin typeface="Tahoma"/>
              </a:rPr>
              <a:t>Campayo</a:t>
            </a:r>
            <a:endParaRPr lang="es-ES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7429306" y="2143168"/>
            <a:ext cx="967563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Relaciones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Entorno</a:t>
            </a:r>
          </a:p>
        </p:txBody>
      </p:sp>
      <p:sp>
        <p:nvSpPr>
          <p:cNvPr id="13" name="12 Rectángulo"/>
          <p:cNvSpPr/>
          <p:nvPr/>
        </p:nvSpPr>
        <p:spPr bwMode="auto">
          <a:xfrm>
            <a:off x="461668" y="3925723"/>
            <a:ext cx="1466248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ADMINISTRACIÓN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Y FINANZAS</a:t>
            </a:r>
          </a:p>
        </p:txBody>
      </p:sp>
      <p:sp>
        <p:nvSpPr>
          <p:cNvPr id="14" name="13 Rectángulo"/>
          <p:cNvSpPr/>
          <p:nvPr/>
        </p:nvSpPr>
        <p:spPr bwMode="auto">
          <a:xfrm>
            <a:off x="7429306" y="2647225"/>
            <a:ext cx="967563" cy="4040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Relaciones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Institucionales</a:t>
            </a:r>
          </a:p>
        </p:txBody>
      </p:sp>
      <p:sp>
        <p:nvSpPr>
          <p:cNvPr id="15" name="14 Rectángulo"/>
          <p:cNvSpPr/>
          <p:nvPr/>
        </p:nvSpPr>
        <p:spPr bwMode="auto">
          <a:xfrm>
            <a:off x="7459922" y="3151281"/>
            <a:ext cx="967563" cy="4040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Colaboración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Otros Parques</a:t>
            </a:r>
          </a:p>
        </p:txBody>
      </p:sp>
      <p:sp>
        <p:nvSpPr>
          <p:cNvPr id="16" name="15 Rectángulo"/>
          <p:cNvSpPr/>
          <p:nvPr/>
        </p:nvSpPr>
        <p:spPr bwMode="auto">
          <a:xfrm>
            <a:off x="462668" y="4384233"/>
            <a:ext cx="1453283" cy="4040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 err="1">
                <a:solidFill>
                  <a:srgbClr val="EAEAEA"/>
                </a:solidFill>
                <a:latin typeface="Tahoma"/>
              </a:rPr>
              <a:t>Rpble</a:t>
            </a:r>
            <a:r>
              <a:rPr lang="es-ES" sz="1000" kern="0" dirty="0">
                <a:solidFill>
                  <a:srgbClr val="EAEAEA"/>
                </a:solidFill>
                <a:latin typeface="Tahoma"/>
              </a:rPr>
              <a:t>. Administración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Ana Moreno Torrente</a:t>
            </a:r>
          </a:p>
        </p:txBody>
      </p:sp>
      <p:sp>
        <p:nvSpPr>
          <p:cNvPr id="17" name="16 Rectángulo"/>
          <p:cNvSpPr/>
          <p:nvPr/>
        </p:nvSpPr>
        <p:spPr bwMode="auto">
          <a:xfrm>
            <a:off x="460768" y="4890704"/>
            <a:ext cx="1455183" cy="47239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Contabilidad y Tesorería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Mar Torres</a:t>
            </a:r>
          </a:p>
        </p:txBody>
      </p:sp>
      <p:sp>
        <p:nvSpPr>
          <p:cNvPr id="18" name="17 Rectángulo"/>
          <p:cNvSpPr/>
          <p:nvPr/>
        </p:nvSpPr>
        <p:spPr bwMode="auto">
          <a:xfrm>
            <a:off x="440695" y="5483504"/>
            <a:ext cx="1487221" cy="4040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Recursos Humanos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Ana Moreno Torrente</a:t>
            </a:r>
          </a:p>
        </p:txBody>
      </p:sp>
      <p:sp>
        <p:nvSpPr>
          <p:cNvPr id="19" name="18 Rectángulo"/>
          <p:cNvSpPr/>
          <p:nvPr/>
        </p:nvSpPr>
        <p:spPr bwMode="auto">
          <a:xfrm>
            <a:off x="5222259" y="1495097"/>
            <a:ext cx="1461249" cy="4110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s-ES" sz="11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es-ES" sz="1100" b="1" dirty="0">
                <a:solidFill>
                  <a:prstClr val="black"/>
                </a:solidFill>
                <a:latin typeface="Calibri"/>
              </a:rPr>
              <a:t>COMISIÓN EJECUTIVA</a:t>
            </a:r>
          </a:p>
          <a:p>
            <a:pPr algn="ctr">
              <a:defRPr/>
            </a:pPr>
            <a:endParaRPr lang="es-ES" sz="11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21 Rectángulo"/>
          <p:cNvSpPr/>
          <p:nvPr/>
        </p:nvSpPr>
        <p:spPr bwMode="auto">
          <a:xfrm>
            <a:off x="7030687" y="3925367"/>
            <a:ext cx="1226905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SEDE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 GUADALAJARA </a:t>
            </a:r>
          </a:p>
        </p:txBody>
      </p:sp>
      <p:sp>
        <p:nvSpPr>
          <p:cNvPr id="23" name="22 Rectángulo"/>
          <p:cNvSpPr/>
          <p:nvPr/>
        </p:nvSpPr>
        <p:spPr bwMode="auto">
          <a:xfrm>
            <a:off x="5548932" y="3925367"/>
            <a:ext cx="1105299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DIFUSIÓN</a:t>
            </a:r>
          </a:p>
        </p:txBody>
      </p:sp>
      <p:sp>
        <p:nvSpPr>
          <p:cNvPr id="24" name="23 Rectángulo"/>
          <p:cNvSpPr/>
          <p:nvPr/>
        </p:nvSpPr>
        <p:spPr bwMode="auto">
          <a:xfrm>
            <a:off x="3845185" y="3925723"/>
            <a:ext cx="1366977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INFRAESTRUCTURAS</a:t>
            </a:r>
          </a:p>
        </p:txBody>
      </p:sp>
      <p:sp>
        <p:nvSpPr>
          <p:cNvPr id="25" name="24 Rectángulo"/>
          <p:cNvSpPr/>
          <p:nvPr/>
        </p:nvSpPr>
        <p:spPr bwMode="auto">
          <a:xfrm>
            <a:off x="5552521" y="4988525"/>
            <a:ext cx="1110920" cy="50803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Gestor Web y </a:t>
            </a:r>
          </a:p>
          <a:p>
            <a:pPr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Redes Sociales</a:t>
            </a:r>
          </a:p>
          <a:p>
            <a:pPr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Externo: CMG</a:t>
            </a:r>
          </a:p>
        </p:txBody>
      </p:sp>
      <p:sp>
        <p:nvSpPr>
          <p:cNvPr id="27" name="26 Rectángulo"/>
          <p:cNvSpPr/>
          <p:nvPr/>
        </p:nvSpPr>
        <p:spPr bwMode="auto">
          <a:xfrm>
            <a:off x="8605605" y="3918368"/>
            <a:ext cx="1728828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CENTROS PROPIOS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DE INVESTIGACIÓN</a:t>
            </a:r>
          </a:p>
        </p:txBody>
      </p:sp>
      <p:sp>
        <p:nvSpPr>
          <p:cNvPr id="29" name="28 Rectángulo"/>
          <p:cNvSpPr/>
          <p:nvPr/>
        </p:nvSpPr>
        <p:spPr bwMode="auto">
          <a:xfrm>
            <a:off x="3845185" y="4423985"/>
            <a:ext cx="1355088" cy="43218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Gestión Edificios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Elena Gómez</a:t>
            </a:r>
          </a:p>
        </p:txBody>
      </p:sp>
      <p:sp>
        <p:nvSpPr>
          <p:cNvPr id="30" name="29 Rectángulo"/>
          <p:cNvSpPr/>
          <p:nvPr/>
        </p:nvSpPr>
        <p:spPr bwMode="auto">
          <a:xfrm>
            <a:off x="5570401" y="4402729"/>
            <a:ext cx="1109814" cy="46426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s-ES" sz="1000" dirty="0" err="1">
                <a:solidFill>
                  <a:srgbClr val="EAEAE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Community</a:t>
            </a:r>
            <a:r>
              <a:rPr lang="es-ES" sz="1000" dirty="0">
                <a:solidFill>
                  <a:srgbClr val="EAEAE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>
              <a:defRPr/>
            </a:pPr>
            <a:r>
              <a:rPr lang="es-ES" sz="1000" dirty="0">
                <a:solidFill>
                  <a:srgbClr val="EAEAE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</a:t>
            </a:r>
          </a:p>
          <a:p>
            <a:pPr algn="ctr">
              <a:defRPr/>
            </a:pPr>
            <a:r>
              <a:rPr lang="es-ES" sz="1000" dirty="0">
                <a:solidFill>
                  <a:srgbClr val="EAEAE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Externo: CMG</a:t>
            </a:r>
          </a:p>
        </p:txBody>
      </p:sp>
      <p:sp>
        <p:nvSpPr>
          <p:cNvPr id="34" name="33 Rectángulo"/>
          <p:cNvSpPr/>
          <p:nvPr/>
        </p:nvSpPr>
        <p:spPr bwMode="auto">
          <a:xfrm>
            <a:off x="8603212" y="4416870"/>
            <a:ext cx="1758491" cy="6503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IDI</a:t>
            </a:r>
          </a:p>
          <a:p>
            <a:r>
              <a:rPr lang="es-ES" sz="1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</a:t>
            </a:r>
            <a:r>
              <a:rPr lang="es-ES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s-ES" sz="1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Proy</a:t>
            </a:r>
            <a:r>
              <a:rPr lang="es-ES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Irene Sánchez</a:t>
            </a:r>
          </a:p>
          <a:p>
            <a:r>
              <a:rPr lang="es-ES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Mecánico Raúl Sánchez</a:t>
            </a:r>
            <a:endParaRPr lang="es-ES" sz="1000" kern="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36 Rectángulo"/>
          <p:cNvSpPr/>
          <p:nvPr/>
        </p:nvSpPr>
        <p:spPr bwMode="auto">
          <a:xfrm>
            <a:off x="3839564" y="4978429"/>
            <a:ext cx="1372598" cy="40319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s-ES" sz="1000" kern="0" dirty="0">
              <a:solidFill>
                <a:srgbClr val="EAEAEA"/>
              </a:solidFill>
              <a:latin typeface="Tahoma"/>
            </a:endParaRPr>
          </a:p>
          <a:p>
            <a:pPr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Apoyo a Empresas</a:t>
            </a:r>
          </a:p>
          <a:p>
            <a:pPr algn="ctr"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Elena Gómez</a:t>
            </a:r>
            <a:endParaRPr lang="es-ES" sz="1000" dirty="0">
              <a:solidFill>
                <a:srgbClr val="EAEAEA"/>
              </a:solidFill>
              <a:latin typeface="Calibri"/>
            </a:endParaRPr>
          </a:p>
          <a:p>
            <a:pPr>
              <a:defRPr/>
            </a:pPr>
            <a:endParaRPr lang="es-ES" sz="1000" dirty="0">
              <a:solidFill>
                <a:srgbClr val="EAEAEA"/>
              </a:solidFill>
              <a:latin typeface="Calibri"/>
            </a:endParaRPr>
          </a:p>
        </p:txBody>
      </p:sp>
      <p:cxnSp>
        <p:nvCxnSpPr>
          <p:cNvPr id="40" name="93 Forma"/>
          <p:cNvCxnSpPr>
            <a:cxnSpLocks noChangeShapeType="1"/>
          </p:cNvCxnSpPr>
          <p:nvPr/>
        </p:nvCxnSpPr>
        <p:spPr bwMode="auto">
          <a:xfrm rot="10800000" flipH="1">
            <a:off x="405352" y="4022561"/>
            <a:ext cx="20638" cy="1679575"/>
          </a:xfrm>
          <a:prstGeom prst="bentConnector3">
            <a:avLst>
              <a:gd name="adj1" fmla="val -923486"/>
            </a:avLst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88 Forma"/>
          <p:cNvCxnSpPr>
            <a:cxnSpLocks noChangeShapeType="1"/>
          </p:cNvCxnSpPr>
          <p:nvPr/>
        </p:nvCxnSpPr>
        <p:spPr bwMode="auto">
          <a:xfrm rot="10800000" flipH="1" flipV="1">
            <a:off x="440695" y="4597103"/>
            <a:ext cx="4762" cy="566738"/>
          </a:xfrm>
          <a:prstGeom prst="bentConnector3">
            <a:avLst>
              <a:gd name="adj1" fmla="val -4439431"/>
            </a:avLst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178 Forma"/>
          <p:cNvCxnSpPr>
            <a:cxnSpLocks noChangeShapeType="1"/>
          </p:cNvCxnSpPr>
          <p:nvPr/>
        </p:nvCxnSpPr>
        <p:spPr bwMode="auto">
          <a:xfrm rot="10800000" flipV="1">
            <a:off x="3867210" y="4092060"/>
            <a:ext cx="14288" cy="1039812"/>
          </a:xfrm>
          <a:prstGeom prst="bentConnector3">
            <a:avLst>
              <a:gd name="adj1" fmla="val 1712583"/>
            </a:avLst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48 Conector recto"/>
          <p:cNvCxnSpPr/>
          <p:nvPr/>
        </p:nvCxnSpPr>
        <p:spPr>
          <a:xfrm>
            <a:off x="1161826" y="3729883"/>
            <a:ext cx="9968396" cy="568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1164723" y="3732058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H="1">
            <a:off x="9171409" y="3746352"/>
            <a:ext cx="4864" cy="14985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3650888" y="4597459"/>
            <a:ext cx="216321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flipH="1">
            <a:off x="6761549" y="4607354"/>
            <a:ext cx="229492" cy="436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>
            <a:cxnSpLocks/>
          </p:cNvCxnSpPr>
          <p:nvPr/>
        </p:nvCxnSpPr>
        <p:spPr>
          <a:xfrm>
            <a:off x="9394725" y="4297118"/>
            <a:ext cx="0" cy="12686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>
            <a:off x="5870565" y="1899134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 flipV="1">
            <a:off x="6683508" y="2329159"/>
            <a:ext cx="745796" cy="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/>
          <p:nvPr/>
        </p:nvCxnSpPr>
        <p:spPr>
          <a:xfrm>
            <a:off x="5870565" y="2662782"/>
            <a:ext cx="0" cy="106332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>
            <a:off x="7153560" y="2329160"/>
            <a:ext cx="9030" cy="96613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7184258" y="3306695"/>
            <a:ext cx="273248" cy="229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7162590" y="2799380"/>
            <a:ext cx="26291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5364583" y="4647320"/>
            <a:ext cx="184349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3065370" y="4578644"/>
            <a:ext cx="24728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Rectángulo"/>
          <p:cNvSpPr/>
          <p:nvPr/>
        </p:nvSpPr>
        <p:spPr bwMode="auto">
          <a:xfrm>
            <a:off x="7027085" y="4933083"/>
            <a:ext cx="1242342" cy="53014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Administración</a:t>
            </a:r>
          </a:p>
          <a:p>
            <a:pPr algn="ctr"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Elena </a:t>
            </a:r>
            <a:r>
              <a:rPr lang="es-ES" sz="1000" kern="0" dirty="0" err="1">
                <a:solidFill>
                  <a:srgbClr val="EAEAEA"/>
                </a:solidFill>
                <a:latin typeface="Tahoma"/>
              </a:rPr>
              <a:t>Saborit</a:t>
            </a:r>
            <a:endParaRPr lang="es-ES" sz="1000" dirty="0">
              <a:solidFill>
                <a:srgbClr val="EAEAEA"/>
              </a:solidFill>
              <a:latin typeface="Calibri"/>
            </a:endParaRPr>
          </a:p>
        </p:txBody>
      </p:sp>
      <p:sp>
        <p:nvSpPr>
          <p:cNvPr id="70" name="11 Rectángulo"/>
          <p:cNvSpPr/>
          <p:nvPr/>
        </p:nvSpPr>
        <p:spPr bwMode="auto">
          <a:xfrm>
            <a:off x="3134542" y="2765615"/>
            <a:ext cx="1146667" cy="70556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s-ES" sz="1000" kern="0" dirty="0">
              <a:solidFill>
                <a:srgbClr val="EAEAEA"/>
              </a:solidFill>
              <a:latin typeface="Tahoma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COORDINACIÓN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Ana Moreno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Torrente</a:t>
            </a:r>
          </a:p>
        </p:txBody>
      </p:sp>
      <p:cxnSp>
        <p:nvCxnSpPr>
          <p:cNvPr id="71" name="84 Conector recto"/>
          <p:cNvCxnSpPr/>
          <p:nvPr/>
        </p:nvCxnSpPr>
        <p:spPr>
          <a:xfrm flipV="1">
            <a:off x="4289374" y="3039353"/>
            <a:ext cx="1581191" cy="29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18 Rectángulo"/>
          <p:cNvSpPr/>
          <p:nvPr/>
        </p:nvSpPr>
        <p:spPr bwMode="auto">
          <a:xfrm>
            <a:off x="5222260" y="894195"/>
            <a:ext cx="1461248" cy="40946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es-ES" sz="1100" b="1" dirty="0">
              <a:solidFill>
                <a:prstClr val="black"/>
              </a:solidFill>
              <a:latin typeface="Calibri"/>
            </a:endParaRPr>
          </a:p>
          <a:p>
            <a:pPr algn="ctr">
              <a:defRPr/>
            </a:pPr>
            <a:r>
              <a:rPr lang="es-ES" sz="1100" b="1" dirty="0">
                <a:solidFill>
                  <a:prstClr val="black"/>
                </a:solidFill>
                <a:latin typeface="Calibri"/>
              </a:rPr>
              <a:t>PATRONATO</a:t>
            </a:r>
          </a:p>
          <a:p>
            <a:pPr algn="ctr">
              <a:defRPr/>
            </a:pPr>
            <a:endParaRPr lang="es-ES" sz="1100" b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4" name="83 Conector recto"/>
          <p:cNvCxnSpPr/>
          <p:nvPr/>
        </p:nvCxnSpPr>
        <p:spPr>
          <a:xfrm>
            <a:off x="5870565" y="1298232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1 Conector recto"/>
          <p:cNvCxnSpPr/>
          <p:nvPr/>
        </p:nvCxnSpPr>
        <p:spPr>
          <a:xfrm>
            <a:off x="11130222" y="3746352"/>
            <a:ext cx="0" cy="21122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62 Conector recto"/>
          <p:cNvCxnSpPr/>
          <p:nvPr/>
        </p:nvCxnSpPr>
        <p:spPr>
          <a:xfrm>
            <a:off x="6093226" y="3726102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63 Conector recto"/>
          <p:cNvCxnSpPr/>
          <p:nvPr/>
        </p:nvCxnSpPr>
        <p:spPr>
          <a:xfrm>
            <a:off x="4445131" y="3743193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19 Rectángulo"/>
          <p:cNvSpPr/>
          <p:nvPr/>
        </p:nvSpPr>
        <p:spPr bwMode="auto">
          <a:xfrm>
            <a:off x="2247080" y="3940069"/>
            <a:ext cx="1274381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JURÍDICO</a:t>
            </a:r>
          </a:p>
        </p:txBody>
      </p:sp>
      <p:sp>
        <p:nvSpPr>
          <p:cNvPr id="86" name="20 Rectángulo"/>
          <p:cNvSpPr/>
          <p:nvPr/>
        </p:nvSpPr>
        <p:spPr bwMode="auto">
          <a:xfrm>
            <a:off x="2261223" y="4406723"/>
            <a:ext cx="1260238" cy="48111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Técnico Contratación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Beatriz Lindo</a:t>
            </a:r>
          </a:p>
        </p:txBody>
      </p:sp>
      <p:sp>
        <p:nvSpPr>
          <p:cNvPr id="87" name="58 Rectángulo"/>
          <p:cNvSpPr/>
          <p:nvPr/>
        </p:nvSpPr>
        <p:spPr bwMode="auto">
          <a:xfrm>
            <a:off x="2267667" y="4963229"/>
            <a:ext cx="1274381" cy="52954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Técnico Jurídico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Beatriz Lindo</a:t>
            </a:r>
          </a:p>
        </p:txBody>
      </p:sp>
      <p:cxnSp>
        <p:nvCxnSpPr>
          <p:cNvPr id="88" name="178 Forma"/>
          <p:cNvCxnSpPr>
            <a:cxnSpLocks noChangeShapeType="1"/>
          </p:cNvCxnSpPr>
          <p:nvPr/>
        </p:nvCxnSpPr>
        <p:spPr bwMode="auto">
          <a:xfrm rot="10800000" flipV="1">
            <a:off x="2225734" y="4048189"/>
            <a:ext cx="14288" cy="1039812"/>
          </a:xfrm>
          <a:prstGeom prst="bentConnector3">
            <a:avLst>
              <a:gd name="adj1" fmla="val 1863165"/>
            </a:avLst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66 Conector recto"/>
          <p:cNvCxnSpPr/>
          <p:nvPr/>
        </p:nvCxnSpPr>
        <p:spPr>
          <a:xfrm>
            <a:off x="1992740" y="4597408"/>
            <a:ext cx="24728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60 Conector recto"/>
          <p:cNvCxnSpPr/>
          <p:nvPr/>
        </p:nvCxnSpPr>
        <p:spPr>
          <a:xfrm>
            <a:off x="2811453" y="3751584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178 Forma"/>
          <p:cNvCxnSpPr>
            <a:cxnSpLocks noChangeShapeType="1"/>
          </p:cNvCxnSpPr>
          <p:nvPr/>
        </p:nvCxnSpPr>
        <p:spPr bwMode="auto">
          <a:xfrm rot="10800000" flipV="1">
            <a:off x="5552523" y="4108764"/>
            <a:ext cx="14288" cy="1039812"/>
          </a:xfrm>
          <a:prstGeom prst="bentConnector3">
            <a:avLst>
              <a:gd name="adj1" fmla="val 1712583"/>
            </a:avLst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35 Rectángulo"/>
          <p:cNvSpPr/>
          <p:nvPr/>
        </p:nvSpPr>
        <p:spPr bwMode="auto">
          <a:xfrm>
            <a:off x="7035238" y="4416355"/>
            <a:ext cx="1226905" cy="4040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Relación </a:t>
            </a:r>
          </a:p>
          <a:p>
            <a:pPr algn="ctr"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Instituciones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Anselmo José </a:t>
            </a:r>
            <a:r>
              <a:rPr lang="es-ES" sz="1000" kern="0" dirty="0" err="1">
                <a:solidFill>
                  <a:srgbClr val="EAEAEA"/>
                </a:solidFill>
                <a:latin typeface="Tahoma"/>
              </a:rPr>
              <a:t>Borovia</a:t>
            </a:r>
            <a:endParaRPr lang="es-ES" sz="1000" kern="0" dirty="0">
              <a:solidFill>
                <a:srgbClr val="EAEAEA"/>
              </a:solidFill>
              <a:latin typeface="Tahoma"/>
            </a:endParaRPr>
          </a:p>
        </p:txBody>
      </p:sp>
      <p:cxnSp>
        <p:nvCxnSpPr>
          <p:cNvPr id="100" name="178 Forma"/>
          <p:cNvCxnSpPr>
            <a:cxnSpLocks noChangeShapeType="1"/>
          </p:cNvCxnSpPr>
          <p:nvPr/>
        </p:nvCxnSpPr>
        <p:spPr bwMode="auto">
          <a:xfrm rot="10800000" flipV="1">
            <a:off x="6996621" y="4117154"/>
            <a:ext cx="14288" cy="1039812"/>
          </a:xfrm>
          <a:prstGeom prst="bentConnector3">
            <a:avLst>
              <a:gd name="adj1" fmla="val 1712583"/>
            </a:avLst>
          </a:prstGeom>
          <a:noFill/>
          <a:ln w="9525" algn="ctr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61 Conector recto"/>
          <p:cNvCxnSpPr/>
          <p:nvPr/>
        </p:nvCxnSpPr>
        <p:spPr>
          <a:xfrm>
            <a:off x="7768736" y="3727096"/>
            <a:ext cx="0" cy="18848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26 Rectángulo"/>
          <p:cNvSpPr/>
          <p:nvPr/>
        </p:nvSpPr>
        <p:spPr bwMode="auto">
          <a:xfrm>
            <a:off x="10583681" y="3918368"/>
            <a:ext cx="1342331" cy="4040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INVESTIGO</a:t>
            </a:r>
          </a:p>
        </p:txBody>
      </p:sp>
      <p:sp>
        <p:nvSpPr>
          <p:cNvPr id="117" name="33 Rectángulo"/>
          <p:cNvSpPr/>
          <p:nvPr/>
        </p:nvSpPr>
        <p:spPr bwMode="auto">
          <a:xfrm>
            <a:off x="10572215" y="4416871"/>
            <a:ext cx="1360262" cy="65037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INVESTIGADORES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sz="1000" kern="0" dirty="0">
                <a:solidFill>
                  <a:srgbClr val="EAEAEA"/>
                </a:solidFill>
                <a:latin typeface="Tahoma"/>
              </a:rPr>
              <a:t>Javier Rubio</a:t>
            </a:r>
          </a:p>
        </p:txBody>
      </p:sp>
      <p:cxnSp>
        <p:nvCxnSpPr>
          <p:cNvPr id="75" name="61 Conector recto"/>
          <p:cNvCxnSpPr/>
          <p:nvPr/>
        </p:nvCxnSpPr>
        <p:spPr>
          <a:xfrm>
            <a:off x="11130222" y="4297118"/>
            <a:ext cx="0" cy="12686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79062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111</Words>
  <Application>Microsoft Office PowerPoint</Application>
  <PresentationFormat>Panorámica</PresentationFormat>
  <Paragraphs>62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Tahoma</vt:lpstr>
      <vt:lpstr>1_Tema de Office</vt:lpstr>
      <vt:lpstr>ORGANIGRAMA PCTCLM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PCTCLM</dc:title>
  <dc:creator>Ana Moreno</dc:creator>
  <cp:lastModifiedBy>Ana Moreno</cp:lastModifiedBy>
  <cp:revision>16</cp:revision>
  <dcterms:created xsi:type="dcterms:W3CDTF">2020-04-23T08:31:57Z</dcterms:created>
  <dcterms:modified xsi:type="dcterms:W3CDTF">2025-09-17T10:10:10Z</dcterms:modified>
</cp:coreProperties>
</file>